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8" r:id="rId3"/>
    <p:sldId id="318" r:id="rId4"/>
    <p:sldId id="319" r:id="rId5"/>
    <p:sldId id="276" r:id="rId6"/>
    <p:sldId id="275" r:id="rId7"/>
    <p:sldId id="260" r:id="rId8"/>
    <p:sldId id="274" r:id="rId9"/>
    <p:sldId id="299" r:id="rId10"/>
    <p:sldId id="285" r:id="rId11"/>
    <p:sldId id="271" r:id="rId12"/>
    <p:sldId id="283" r:id="rId13"/>
    <p:sldId id="269" r:id="rId14"/>
    <p:sldId id="267" r:id="rId15"/>
    <p:sldId id="287" r:id="rId16"/>
    <p:sldId id="268" r:id="rId17"/>
    <p:sldId id="284" r:id="rId18"/>
    <p:sldId id="302" r:id="rId19"/>
    <p:sldId id="312" r:id="rId20"/>
    <p:sldId id="315" r:id="rId21"/>
    <p:sldId id="316" r:id="rId22"/>
    <p:sldId id="317" r:id="rId23"/>
    <p:sldId id="29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4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084" y="-11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5413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B125F-8534-46AA-8444-65E969243033}" type="datetimeFigureOut">
              <a:rPr lang="ru-RU" smtClean="0"/>
              <a:pPr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21EF3-72A7-4137-B012-1C63EF5A30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5413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.pn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png"/><Relationship Id="rId7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.pn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zelnurlat" TargetMode="External"/><Relationship Id="rId5" Type="http://schemas.openxmlformats.org/officeDocument/2006/relationships/hyperlink" Target="https://edu.tatar.ru/z_dol/s-nurlaty/sch/page4036608.htm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12\Desktop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75116" y="5429264"/>
            <a:ext cx="65198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«НУРЛАТСКАЯ СРЕДНЯЯ ОБЩЕОБРАЗОВАТЕЛЬНАЯ ШКОЛА</a:t>
            </a:r>
            <a:endParaRPr lang="en-US" sz="1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ЗЕЛЕНОДОЛЬСКОГО МУНИЦИПАЛЬНОГО РАЙОНА</a:t>
            </a:r>
          </a:p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РЕСПУБЛИКИ ТАТАРСТАН»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1000100" y="642918"/>
            <a:ext cx="7500958" cy="1428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object 5"/>
          <p:cNvSpPr txBox="1">
            <a:spLocks noGrp="1"/>
          </p:cNvSpPr>
          <p:nvPr>
            <p:ph type="title"/>
          </p:nvPr>
        </p:nvSpPr>
        <p:spPr>
          <a:xfrm>
            <a:off x="396646" y="66243"/>
            <a:ext cx="83470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Центр </a:t>
            </a:r>
            <a:r>
              <a:rPr sz="2400" b="0" spc="-1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образования </a:t>
            </a:r>
            <a:r>
              <a:rPr sz="2400" b="0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цифрового </a:t>
            </a:r>
            <a:r>
              <a:rPr sz="2400" b="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и </a:t>
            </a:r>
            <a:r>
              <a:rPr sz="2400" b="0" spc="-1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гуманитарного</a:t>
            </a:r>
            <a:r>
              <a:rPr sz="2400" b="0" spc="-40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sz="2400" b="0" spc="-5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профилей</a:t>
            </a:r>
            <a:endParaRPr sz="2400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7137" y="2348880"/>
            <a:ext cx="66802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цифрового и гуманитарного профилей 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Роста» – территория возможностей 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современной сельской школы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2910" y="919917"/>
            <a:ext cx="7786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	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Фестиваль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открытых уроков по «Технологии», «ОБЖ», «Информатике», где учащиеся вместе с наставниками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демонстрируют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то, чему удалось научиться с момента открытия центра «Точка роста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9" name="Picture 2" descr="C:\Users\112\Downloads\xMhjbUW4bg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6652" y="2643354"/>
            <a:ext cx="2571768" cy="32147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1" descr="C:\Users\112\Desktop\iANY14RiXz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736" y="2643354"/>
            <a:ext cx="3429024" cy="3429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419349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786446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 descr="C:\Users\112\Desktop\yEHVJjXPJSE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571612"/>
            <a:ext cx="35719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112\Desktop\q7zb4xZLsCs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3286124"/>
            <a:ext cx="371477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643438" y="1772816"/>
            <a:ext cx="39290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Открытые классные часы: «Урок цифры» по теме «Персональные помощники»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7224" y="642918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Всероссийского образовательного проекта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сфере информационных технологий «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 цифры»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Рисунок 14" descr="C:\Users\112\Desktop\tRr0cZ2R1Wc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3793" y="4056155"/>
            <a:ext cx="3400207" cy="280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4714884"/>
            <a:ext cx="328608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Открытое внеклассное мероприятие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брейн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ринг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«Безопасность в интернете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ru-RU" sz="20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88130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Неделя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технологии.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рамках недели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проводятся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открытые уроки и внеклассные мероприятия по технологии в 5 – 8 классах на базе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Центра и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открытые занятия кружка «Робототехника»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F:\Точка роста\Нурлатская СОШ Фотоконкурс по итогам реализации республиканского проекта\Увлекательн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285992"/>
            <a:ext cx="2732486" cy="3643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 descr="C:\Users\112\Downloads\Yt9Ga6FVzZ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2928934"/>
            <a:ext cx="2814638" cy="35182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C:\Users\112\Downloads\f2jEFLwTTA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2071678"/>
            <a:ext cx="2571768" cy="3429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17882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357521" y="1036391"/>
            <a:ext cx="41476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кружка «Робототехника»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F:\Точка роста\Нурлатская СОШ Фотоконкурс по итогам реализации республиканского проекта\У нас гос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4643446"/>
            <a:ext cx="2667020" cy="2000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 descr="F:\Точка роста\Нурлатская СОШ Фотоконкурс по итогам реализации республиканского проекта\Юные конструктор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660906"/>
            <a:ext cx="2732486" cy="3643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337" name="Picture 1" descr="C:\Users\112\Downloads\rIfG6FxpLGw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6028" y="1660906"/>
            <a:ext cx="3357586" cy="25181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 descr="F:\Точка роста\Нурлатская СОШ Фотоконкурс по итогам реализации республиканского проекта\Осваиваем азы информационных технологий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1928802"/>
            <a:ext cx="3394404" cy="452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5720" y="1214422"/>
            <a:ext cx="90475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Занятие кружка  «</a:t>
            </a:r>
            <a:r>
              <a:rPr kumimoji="0" lang="en-US" sz="2000" b="1" i="0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Flash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графика, анимация, элементы программирования»</a:t>
            </a:r>
            <a:endParaRPr kumimoji="0" lang="ru-RU" sz="2000" b="1" i="0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7838" y="642918"/>
            <a:ext cx="8001024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ts val="1555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	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Неделя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безопасности. </a:t>
            </a: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pPr marL="342900" lvl="0" indent="-342900" algn="just">
              <a:lnSpc>
                <a:spcPts val="1555"/>
              </a:lnSpc>
              <a:spcAft>
                <a:spcPts val="0"/>
              </a:spcAft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В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рамках недели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проводятся:</a:t>
            </a:r>
          </a:p>
          <a:p>
            <a:pPr marL="342900" lvl="0" indent="-342900" algn="just">
              <a:lnSpc>
                <a:spcPts val="1555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открытый урок по ОБЖ в 8 классе «Первая медицинская помощь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»;</a:t>
            </a:r>
          </a:p>
          <a:p>
            <a:pPr marL="342900" lvl="0" indent="-342900" algn="just">
              <a:lnSpc>
                <a:spcPts val="1555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классные часы</a:t>
            </a:r>
            <a:r>
              <a:rPr lang="kk-KZ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, </a:t>
            </a:r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практические </a:t>
            </a:r>
            <a:r>
              <a:rPr lang="kk-KZ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тренировки «Безопасный путь в школу</a:t>
            </a:r>
            <a:r>
              <a:rPr lang="kk-KZ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», </a:t>
            </a:r>
            <a:r>
              <a:rPr lang="kk-KZ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«Законы дороги»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в 1 – 4 классах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,</a:t>
            </a:r>
          </a:p>
          <a:p>
            <a:pPr marL="342900" lvl="0" indent="-342900" algn="just">
              <a:lnSpc>
                <a:spcPts val="1555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«И</a:t>
            </a:r>
            <a:r>
              <a:rPr lang="kk-KZ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нформационн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ая</a:t>
            </a:r>
            <a:r>
              <a:rPr lang="kk-KZ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безопасност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ь» в 5 – 8 классах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,</a:t>
            </a:r>
          </a:p>
          <a:p>
            <a:pPr marL="342900" lvl="0" indent="-342900" algn="just">
              <a:lnSpc>
                <a:spcPts val="1555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«Выживание в природе в ЧС» для 9 – 11 классах.</a:t>
            </a:r>
            <a:endParaRPr lang="ru-RU" dirty="0">
              <a:solidFill>
                <a:schemeClr val="accent6">
                  <a:lumMod val="50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586958" y="2200343"/>
            <a:ext cx="500066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Проводится обучение «Учимся оказывать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первую медицинскую помощь». Учащиеся 8 класса обучают учащихся 3 – 4 классов по оказанию первой медицинской помощи.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112\Downloads\MhAL6ln1w8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132" y="4347373"/>
            <a:ext cx="2857488" cy="2143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" descr="C:\Users\112\Desktop\wVqLpkuLiQ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250285"/>
            <a:ext cx="2732486" cy="36433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Рисунок 10" descr="buRIRQT7Il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36924" y="3573016"/>
            <a:ext cx="2499362" cy="2499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30473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620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259632" y="210287"/>
            <a:ext cx="31813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анятие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кружка юных шахматистов </a:t>
            </a:r>
            <a:endParaRPr lang="ru-RU" sz="14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F:\Точка роста\Нурлатская СОШ Фотоконкурс по итогам реализации республиканского проекта\Победа будет за нами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715155"/>
            <a:ext cx="3105154" cy="23288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2" descr="F:\Точка роста\Нурлатская СОШ Фотоконкурс по итогам реализации республиканского проекта\Юные шахматист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13649" y="620688"/>
            <a:ext cx="3214710" cy="2411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2" descr="C:\Users\112\Desktop\-mpEZ-bkNv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8344" y="3645024"/>
            <a:ext cx="3786214" cy="28396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6" descr="C:\Users\112\Desktop\n9xnM_yg6y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6329" y="3672805"/>
            <a:ext cx="3810027" cy="285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71977" y="3203491"/>
            <a:ext cx="6349052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555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Личное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первенство по шахматам среди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Times New Roman"/>
              </a:rPr>
              <a:t>учащихся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11265" name="Picture 1" descr="C:\Users\112\Desktop\JBEpL72eN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6951" y="2636912"/>
            <a:ext cx="3840427" cy="2880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214414" y="1348545"/>
            <a:ext cx="65722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kk-KZ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униципальный смотр-конкурс «Статен в строю, силен в бою», посвященный Дню защитника Отечества</a:t>
            </a:r>
            <a:endParaRPr kumimoji="0" lang="kk-KZ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Рисунок 9" descr="ux9bOxHcXh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666" y="2686427"/>
            <a:ext cx="3643338" cy="2732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399783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5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6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28572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Открытые уроки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«Урок ПДД» 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62JNxkqz5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77683" y="1340768"/>
            <a:ext cx="3372415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NkxlvAPZvfg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9592" y="1285860"/>
            <a:ext cx="3333741" cy="2500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X6k_w_-70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15616" y="3979863"/>
            <a:ext cx="2643206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EdFPH6OsKU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43438" y="4490237"/>
            <a:ext cx="3302023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607219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5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6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142852"/>
            <a:ext cx="5286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12.04.2021 – внеклассные мероприятия и классные часы, посвященные 60 –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летию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полета Ю.Гагарина в космос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3286124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12.04.2021 – Участие во Всероссийской космической лабораторной работе «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Космолаб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2021»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1" name="Picture 1" descr="C:\Users\112\Desktop\od1c-xpppT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214422"/>
            <a:ext cx="2500330" cy="1870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02" name="Picture 2" descr="C:\Users\112\Desktop\k4cAt7untq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1214422"/>
            <a:ext cx="2571768" cy="1928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G-20210412-WA00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57884" y="4286256"/>
            <a:ext cx="2672586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IMG-20210412-WA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43306" y="4214818"/>
            <a:ext cx="1710922" cy="2285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IMG-20210412-WA00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4286256"/>
            <a:ext cx="2768036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6396966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70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718820"/>
            <a:ext cx="748741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марта 2019 года между 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РТ и МБОУ «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составлено соглашение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взаимодействии  по созданию в 2019 году и функционированию 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образования цифрового и гуманитарного профилей 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федерального проекта «Современная школа» </a:t>
            </a:r>
          </a:p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проекта «Образование».</a:t>
            </a:r>
          </a:p>
          <a:p>
            <a:endParaRPr lang="en-US" sz="1600" b="1" dirty="0" smtClean="0">
              <a:solidFill>
                <a:schemeClr val="accent6">
                  <a:lumMod val="50000"/>
                </a:schemeClr>
              </a:solidFill>
              <a:latin typeface="Times New Roman"/>
            </a:endParaRP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В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соответствии с пунктами Дорожной карты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разработаны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нормативные документы, регламентирующие деятельность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Центра: 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- Приказ  о создании Центра  на базе МБОУ «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Нурлатская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СОШ ЗМР РТ»;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/>
            </a:endParaRP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- Положение о деятельности Центра. </a:t>
            </a: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В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единый день 24.09.2019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состоялось открытие Центра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«Точка роста» </a:t>
            </a:r>
            <a:endParaRPr lang="en-US" sz="1600" b="1" dirty="0" smtClean="0">
              <a:solidFill>
                <a:schemeClr val="accent6">
                  <a:lumMod val="50000"/>
                </a:schemeClr>
              </a:solidFill>
              <a:latin typeface="Times New Roman"/>
            </a:endParaRPr>
          </a:p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как структурного подразделения МБОУ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«</a:t>
            </a:r>
            <a:r>
              <a:rPr lang="ru-RU" sz="1600" b="1" dirty="0" err="1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Нурлатская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/>
              </a:rPr>
              <a:t> СОШ ЗМР РТ»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:\Точка роста\Нурлатская СОШ Фотоконкурс по итогам реализации республиканского проекта\У нас гос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4071942"/>
            <a:ext cx="3429024" cy="25717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3217545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5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6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7290" y="1357298"/>
            <a:ext cx="2335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призывника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t3whey-l_s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1142984"/>
            <a:ext cx="2666987" cy="200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WJDOV90NE7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0496" y="2571744"/>
            <a:ext cx="2000246" cy="2666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vfJma9Am4G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3786190"/>
            <a:ext cx="3714744" cy="278605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357158" y="1500174"/>
            <a:ext cx="842968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призовое место в Республиканской экологической олимпиаде.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призовые места на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XIX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международной конференции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К.Насыйри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призовые места на II зональной муниципальной научно-практической конференции имени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Шакирджана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Тахири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призовые места на Всероссийской научно-практической конференции школьников "Известные татары, прославившие свой народ".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призовое место на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республиканской НПК имени Бутлерова.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призовое место на муниципальном этапе Всероссийской олимпиады школьников по технологии.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призовое место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смотре-конкурсе образовательных организаций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Зеленодольского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района Республики Татарстан по направлению обучения «Основы безопасности жизнедеятельности».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928670"/>
            <a:ext cx="3233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работы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8072462" y="5000636"/>
            <a:ext cx="793902" cy="1571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571440" y="1285860"/>
            <a:ext cx="857256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Нурлатский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СДК;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Нурлатский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дом;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Нурлатская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сельская библиотека;</a:t>
            </a: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«ОМК «Исток» ЗМР РТ» (Договор о сотрудничестве №1 от 11.01.2021)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7" name="object 6"/>
          <p:cNvSpPr/>
          <p:nvPr/>
        </p:nvSpPr>
        <p:spPr>
          <a:xfrm>
            <a:off x="8072462" y="5000636"/>
            <a:ext cx="793902" cy="1571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642918"/>
            <a:ext cx="30094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eiTAAlzRBX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786058"/>
            <a:ext cx="3682994" cy="2071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298" name="Picture 2" descr="C:\Users\112\Desktop\2ugUCkJyYy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286256"/>
            <a:ext cx="2952760" cy="2214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5299" name="Picture 3" descr="C:\Users\112\Desktop\RHG3lXoRKiQ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2643182"/>
            <a:ext cx="3048021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3714752"/>
            <a:ext cx="6215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hlinkClick r:id="rId5"/>
              </a:rPr>
              <a:t>https://edu.tatar.ru/z_dol/s-nurlaty/sch/page4036608.htm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4929198"/>
            <a:ext cx="2614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6"/>
              </a:rPr>
              <a:t>https://vk.com/zelnurlat</a:t>
            </a:r>
            <a:r>
              <a:rPr lang="en-US" b="1" dirty="0" smtClean="0"/>
              <a:t> </a:t>
            </a:r>
            <a:endParaRPr lang="ru-RU" b="1" dirty="0"/>
          </a:p>
        </p:txBody>
      </p:sp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928662" y="1142984"/>
            <a:ext cx="7143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Информационно-просветительское консультирование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родительской общественности включает: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публикации на школьном сайте;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родительские собрания;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индивидуальные консультации;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День открытых дверей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1538" y="3143248"/>
            <a:ext cx="740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 о деятельности Центра «Точка роста» на сайте школы: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57290" y="4357694"/>
            <a:ext cx="6889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 о деятельности Центра «Точка роста» в Контакте: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30473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g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23" y="764704"/>
            <a:ext cx="8783544" cy="5616624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D99594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013286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912" y="1772816"/>
            <a:ext cx="4878849" cy="2736304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rgbClr val="E5B8B7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9" y="4005064"/>
            <a:ext cx="3868226" cy="2232248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D99594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68" y="286465"/>
            <a:ext cx="3620308" cy="2233507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ffectLst>
            <a:outerShdw dist="107763" dir="13500000" algn="ctr" rotWithShape="0">
              <a:srgbClr val="D99594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6"/>
          <p:cNvSpPr/>
          <p:nvPr/>
        </p:nvSpPr>
        <p:spPr>
          <a:xfrm>
            <a:off x="5786446" y="0"/>
            <a:ext cx="3786182" cy="8572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8"/>
          <p:cNvSpPr/>
          <p:nvPr/>
        </p:nvSpPr>
        <p:spPr>
          <a:xfrm>
            <a:off x="6396966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28664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357166"/>
            <a:ext cx="6858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 педагогов Центра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5786446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69061"/>
              </p:ext>
            </p:extLst>
          </p:nvPr>
        </p:nvGraphicFramePr>
        <p:xfrm>
          <a:off x="611560" y="1593580"/>
          <a:ext cx="8032701" cy="403098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120032"/>
                <a:gridCol w="5912669"/>
              </a:tblGrid>
              <a:tr h="1325872">
                <a:tc>
                  <a:txBody>
                    <a:bodyPr/>
                    <a:lstStyle/>
                    <a:p>
                      <a:pPr marL="69850" marR="73660" indent="43815"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педагогов по предмету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«Технология»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42" marR="36142" marT="0" marB="0"/>
                </a:tc>
                <a:tc>
                  <a:txBody>
                    <a:bodyPr/>
                    <a:lstStyle/>
                    <a:p>
                      <a:pPr marL="342900" marR="36957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Бикмуллин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Марс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Марсельевич</a:t>
                      </a:r>
                      <a:r>
                        <a:rPr lang="kk-KZ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6235" marR="36957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Гибкие компетенции проектной деятельности»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kk-KZ" sz="1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6235" marR="369570" indent="-285750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Современные проектные методы развития высокотехнологичных предметных навыков обучающихся предметной области «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Технология»</a:t>
                      </a:r>
                    </a:p>
                    <a:p>
                      <a:pPr marL="70485" marR="369570" indent="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Фахрутдинова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Лилия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Наилевна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70485" marR="36957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«Гибкие компетенции проектной деятельности»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 marR="36957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«Современные проектные методы развития высокотехнологичных предметных навыков обучающихся предметной области «Технология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42" marR="36142" marT="0" marB="0"/>
                </a:tc>
              </a:tr>
              <a:tr h="857256">
                <a:tc>
                  <a:txBody>
                    <a:bodyPr/>
                    <a:lstStyle/>
                    <a:p>
                      <a:pPr marL="69850" marR="73660" indent="43815"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педагогов по предмету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41656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«Основы безопасности </a:t>
                      </a: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жизнедеятельност»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42" marR="36142" marT="0" marB="0"/>
                </a:tc>
                <a:tc>
                  <a:txBody>
                    <a:bodyPr/>
                    <a:lstStyle/>
                    <a:p>
                      <a:pPr marL="70485" marR="381635" algn="just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Афлятунов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Адель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Фагимович</a:t>
                      </a:r>
                      <a:r>
                        <a:rPr lang="kk-KZ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6235" marR="381635" indent="-285750" algn="just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Гибкие компетенции проектной деятельности», </a:t>
                      </a:r>
                      <a:endParaRPr lang="kk-KZ" sz="1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 marR="381635" indent="0" algn="just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«Профессиональное развитие педагогов, реализующих Концепцию преподавания учебного предмета «Основы безопасности жизнедеятельности» на базе Центров образования цифрового и гуманитарного профилей «Точка роста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42" marR="36142" marT="0" marB="0"/>
                </a:tc>
              </a:tr>
              <a:tr h="803162">
                <a:tc>
                  <a:txBody>
                    <a:bodyPr/>
                    <a:lstStyle/>
                    <a:p>
                      <a:pPr marL="69850" marR="73660" indent="43815"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педагогов по предмету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«Информатика»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42" marR="36142" marT="0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Сафиуллин Эрнст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Жанович</a:t>
                      </a:r>
                      <a:r>
                        <a:rPr lang="kk-KZ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«Гибкие компетенции проектной деятельности</a:t>
                      </a: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Филиппов Иван Николаевич,</a:t>
                      </a: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«Гибкие компетенции проектной деятельности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142" marR="36142" marT="0" marB="0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396966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02204"/>
              </p:ext>
            </p:extLst>
          </p:nvPr>
        </p:nvGraphicFramePr>
        <p:xfrm>
          <a:off x="251520" y="1196752"/>
          <a:ext cx="8715436" cy="4252582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071702"/>
                <a:gridCol w="6643734"/>
              </a:tblGrid>
              <a:tr h="2587000">
                <a:tc>
                  <a:txBody>
                    <a:bodyPr/>
                    <a:lstStyle/>
                    <a:p>
                      <a:pPr marL="69850" marR="51435"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педагогов дополнительного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0814" marR="30814" marT="0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Шамсутдинов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Юнус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Габбасович</a:t>
                      </a:r>
                      <a:r>
                        <a:rPr lang="kk-KZ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«Гибкие компетенции проектной деятельности», </a:t>
                      </a:r>
                      <a:endParaRPr lang="kk-KZ" sz="1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56235" indent="-28575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основы обучения шахматам в образовательных организациях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Гизатуллина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Гульшат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Юнусовна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356235" indent="-28575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Гибкие компетенции проектной </a:t>
                      </a: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деятельности»</a:t>
                      </a:r>
                    </a:p>
                    <a:p>
                      <a:pPr marL="70485" indent="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Загидуллина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Алсу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Маратовна,</a:t>
                      </a:r>
                    </a:p>
                    <a:p>
                      <a:pPr marL="356235" indent="-28575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Гибкие компетенции проектной деятельности</a:t>
                      </a: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70485" indent="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Латыпова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Рамзия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Анваровна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«Гибкие компетенции проектной деятельности</a:t>
                      </a: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Сагеева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Гузалия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Харуновна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356235" indent="-28575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Гибкие компетенции проектной деятельности», </a:t>
                      </a:r>
                      <a:endParaRPr lang="kk-KZ" sz="14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 indent="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Юсупова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Айгуль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Зиннуровна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«Гибкие компетенции проектной деятельности</a:t>
                      </a:r>
                      <a:r>
                        <a:rPr lang="kk-KZ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0814" marR="30814" marT="0" marB="0"/>
                </a:tc>
              </a:tr>
              <a:tr h="574282">
                <a:tc>
                  <a:txBody>
                    <a:bodyPr/>
                    <a:lstStyle/>
                    <a:p>
                      <a:pPr marL="69850" marR="117475"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директора школы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0814" marR="30814" marT="0" marB="0"/>
                </a:tc>
                <a:tc>
                  <a:txBody>
                    <a:bodyPr/>
                    <a:lstStyle/>
                    <a:p>
                      <a:pPr marL="70485" marR="369570"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Зиннатуллин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Рамиль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Ринатович</a:t>
                      </a:r>
                      <a:r>
                        <a:rPr lang="kk-KZ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 marR="36957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</a:t>
                      </a:r>
                      <a:r>
                        <a:rPr lang="en-US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CDO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управление, основанное на данных», 108 часов, удостоверение 162410429595 от 15.11.2019.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0814" marR="30814" marT="0" marB="0"/>
                </a:tc>
              </a:tr>
              <a:tr h="1025502">
                <a:tc>
                  <a:txBody>
                    <a:bodyPr/>
                    <a:lstStyle/>
                    <a:p>
                      <a:pPr marL="69850" marR="117475"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квалификации руководителя Центра</a:t>
                      </a:r>
                      <a:endParaRPr lang="ru-RU" sz="14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«Точка роста»</a:t>
                      </a:r>
                      <a:endParaRPr lang="ru-RU" sz="140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0814" marR="30814" marT="0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Гизатуллина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Рима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Илдусовна</a:t>
                      </a: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356235" indent="-28575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Профессиональная компетентность </a:t>
                      </a:r>
                      <a:r>
                        <a:rPr lang="ru-RU" sz="14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тьютора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цифровой школы в условиях реализации ФГОС общего образования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70485" indent="0">
                        <a:lnSpc>
                          <a:spcPts val="154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«Практические вопросы использования электронных образовательных ресурсов</a:t>
                      </a:r>
                      <a:r>
                        <a:rPr lang="ru-RU" sz="14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0814" marR="3081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034681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928670"/>
            <a:ext cx="6858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дополнительных образовательных программ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центра образования цифровых и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гуманитарных профилей «Точка роста»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230342"/>
              </p:ext>
            </p:extLst>
          </p:nvPr>
        </p:nvGraphicFramePr>
        <p:xfrm>
          <a:off x="1142976" y="2000240"/>
          <a:ext cx="6931660" cy="17859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9846"/>
                <a:gridCol w="3321814"/>
              </a:tblGrid>
              <a:tr h="1174871"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детей, охваченных дополнительными общеразвивающими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 marR="55499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программами на базе Центра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545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класс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114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(100%)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61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5-9 класс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194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(100%)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13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(100%)</a:t>
                      </a:r>
                    </a:p>
                    <a:p>
                      <a:pPr marL="70485"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Всего: 321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1079">
                <a:tc>
                  <a:txBody>
                    <a:bodyPr/>
                    <a:lstStyle/>
                    <a:p>
                      <a:pPr marL="69850" marR="111760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детей, занимающихся шахматами на постоянной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 класс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70485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5-9 класс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" name="Picture 1" descr="C:\Users\112\Desktop\Z6-ePLMNHC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147458"/>
            <a:ext cx="3214678" cy="2411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722421"/>
              </p:ext>
            </p:extLst>
          </p:nvPr>
        </p:nvGraphicFramePr>
        <p:xfrm>
          <a:off x="107504" y="404664"/>
          <a:ext cx="8856984" cy="60980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159370"/>
                <a:gridCol w="2697614"/>
              </a:tblGrid>
              <a:tr h="56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0246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кружка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 вокруг нас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Веселый английский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Азбука пешеходных наук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Веселая 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Знайка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Шахматы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Занимательная математика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Математический калейдоскоп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Юный Пифагор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7б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заданий повышенной трудности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454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Танцевальный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«Вдохновение»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Робототехника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5а, 5б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в задачах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454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Flash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графика, анимация  элементы программирования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9а,11а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Семьеведение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биологических задач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2178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Юный обществовед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454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спортивный клуб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Нурлылар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девушки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  <a:tr h="4546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Школьный спортивный клуб «Нурлылар»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юноши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895" marR="5389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598947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/>
          <p:cNvSpPr/>
          <p:nvPr/>
        </p:nvSpPr>
        <p:spPr>
          <a:xfrm>
            <a:off x="5357818" y="0"/>
            <a:ext cx="3786182" cy="85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pic>
        <p:nvPicPr>
          <p:cNvPr id="6" name="Picture 2" descr="C:\Users\112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79863"/>
            <a:ext cx="9156700" cy="2878137"/>
          </a:xfrm>
          <a:prstGeom prst="rect">
            <a:avLst/>
          </a:prstGeom>
          <a:noFill/>
        </p:spPr>
      </p:pic>
      <p:sp>
        <p:nvSpPr>
          <p:cNvPr id="7" name="object 6"/>
          <p:cNvSpPr/>
          <p:nvPr/>
        </p:nvSpPr>
        <p:spPr>
          <a:xfrm>
            <a:off x="0" y="0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6"/>
          <p:cNvSpPr/>
          <p:nvPr/>
        </p:nvSpPr>
        <p:spPr>
          <a:xfrm>
            <a:off x="8350098" y="5286757"/>
            <a:ext cx="793902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7938" y="219656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	</a:t>
            </a:r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ea typeface="Times New Roman"/>
              </a:rPr>
              <a:t>Фестиваль </a:t>
            </a:r>
            <a:r>
              <a:rPr lang="ru-RU" sz="2000" b="1" dirty="0">
                <a:solidFill>
                  <a:srgbClr val="F79646">
                    <a:lumMod val="50000"/>
                  </a:srgbClr>
                </a:solidFill>
                <a:latin typeface="Times New Roman"/>
                <a:ea typeface="Times New Roman"/>
              </a:rPr>
              <a:t>открытых уроков </a:t>
            </a:r>
            <a:endParaRPr lang="ru-RU" sz="2000" b="1" dirty="0" smtClean="0">
              <a:solidFill>
                <a:srgbClr val="F79646">
                  <a:lumMod val="50000"/>
                </a:srgbClr>
              </a:solidFill>
              <a:latin typeface="Times New Roman"/>
              <a:ea typeface="Times New Roman"/>
            </a:endParaRPr>
          </a:p>
          <a:p>
            <a:pPr marL="342900" indent="-342900" algn="just"/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ea typeface="Times New Roman"/>
              </a:rPr>
              <a:t>по </a:t>
            </a:r>
            <a:r>
              <a:rPr lang="ru-RU" sz="2000" b="1" dirty="0">
                <a:solidFill>
                  <a:srgbClr val="F79646">
                    <a:lumMod val="50000"/>
                  </a:srgbClr>
                </a:solidFill>
                <a:latin typeface="Times New Roman"/>
                <a:ea typeface="Times New Roman"/>
              </a:rPr>
              <a:t>«Технологии», «ОБЖ», «Информатике</a:t>
            </a:r>
            <a:r>
              <a:rPr lang="ru-RU" sz="2000" b="1" dirty="0" smtClean="0">
                <a:solidFill>
                  <a:srgbClr val="F79646">
                    <a:lumMod val="50000"/>
                  </a:srgbClr>
                </a:solidFill>
                <a:latin typeface="Times New Roman"/>
                <a:ea typeface="Times New Roman"/>
              </a:rPr>
              <a:t>»</a:t>
            </a:r>
            <a:endParaRPr lang="ru-RU" sz="2000" b="1" dirty="0">
              <a:solidFill>
                <a:srgbClr val="F79646">
                  <a:lumMod val="50000"/>
                </a:srgbClr>
              </a:solidFill>
              <a:latin typeface="Times New Roman"/>
              <a:ea typeface="Times New Roman"/>
            </a:endParaRPr>
          </a:p>
        </p:txBody>
      </p:sp>
      <p:pic>
        <p:nvPicPr>
          <p:cNvPr id="1027" name="Picture 3" descr="C:\Users\user\Downloads\X3PS5H_so_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35144"/>
            <a:ext cx="2571750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vFPDBOurqX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998" y="4098625"/>
            <a:ext cx="3168352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929322" y="642918"/>
            <a:ext cx="27470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Нурлатская</a:t>
            </a: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ЗМР РТ»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Рисунок 11" descr="je_DlArM1U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6951" y="1122343"/>
            <a:ext cx="2286016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698841" y="170080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-Робототехника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-Азы управления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квадрокоптером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-3D-печать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 мире виртуальной реальности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-Программирование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Motatalab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" name="Picture 2" descr="C:\Users\112\Downloads\1vUWeBmauqA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39959" y="3862715"/>
            <a:ext cx="1982585" cy="2643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7851674"/>
      </p:ext>
    </p:extLst>
  </p:cSld>
  <p:clrMapOvr>
    <a:masterClrMapping/>
  </p:clrMapOvr>
  <p:transition advTm="5413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977</Words>
  <Application>Microsoft Office PowerPoint</Application>
  <PresentationFormat>Экран (4:3)</PresentationFormat>
  <Paragraphs>190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Центр образования цифрового и гуманитарного профилей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образования цифрового и гуманитарного профилей</dc:title>
  <dc:creator>112</dc:creator>
  <cp:lastModifiedBy>user</cp:lastModifiedBy>
  <cp:revision>38</cp:revision>
  <dcterms:created xsi:type="dcterms:W3CDTF">2020-12-21T18:07:47Z</dcterms:created>
  <dcterms:modified xsi:type="dcterms:W3CDTF">2022-07-04T06:20:03Z</dcterms:modified>
</cp:coreProperties>
</file>